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2" r:id="rId4"/>
    <p:sldId id="296" r:id="rId5"/>
    <p:sldId id="293" r:id="rId6"/>
    <p:sldId id="304" r:id="rId7"/>
    <p:sldId id="295" r:id="rId8"/>
    <p:sldId id="303" r:id="rId9"/>
    <p:sldId id="301" r:id="rId10"/>
    <p:sldId id="308" r:id="rId11"/>
    <p:sldId id="300" r:id="rId12"/>
    <p:sldId id="299" r:id="rId13"/>
    <p:sldId id="302" r:id="rId14"/>
    <p:sldId id="307" r:id="rId15"/>
    <p:sldId id="306" r:id="rId16"/>
    <p:sldId id="310" r:id="rId17"/>
    <p:sldId id="309" r:id="rId18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A"/>
    <a:srgbClr val="FFD64D"/>
    <a:srgbClr val="E1D64D"/>
    <a:srgbClr val="868689"/>
    <a:srgbClr val="E42618"/>
    <a:srgbClr val="6A9519"/>
    <a:srgbClr val="81A1C8"/>
    <a:srgbClr val="192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3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44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172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8179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261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46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76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89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91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31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42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9396-239F-4D23-AB78-15361E9E3DF6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7FAC-4DED-41E5-86FF-76FB5B2E9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5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m.kap@reimerswaal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1556792"/>
            <a:ext cx="9144000" cy="153888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2800" dirty="0">
                <a:solidFill>
                  <a:srgbClr val="00447A"/>
                </a:solidFill>
                <a:latin typeface="+mj-lt"/>
              </a:rPr>
              <a:t>Deel 1</a:t>
            </a:r>
          </a:p>
          <a:p>
            <a:pPr algn="ctr">
              <a:spcBef>
                <a:spcPct val="50000"/>
              </a:spcBef>
            </a:pPr>
            <a:r>
              <a:rPr lang="nl-NL" altLang="nl-NL" sz="4400" dirty="0">
                <a:solidFill>
                  <a:srgbClr val="00447A"/>
                </a:solidFill>
                <a:latin typeface="+mj-lt"/>
              </a:rPr>
              <a:t>Ruimtelijke ontwikkelingen Waarde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3341896"/>
            <a:ext cx="9144000" cy="1631216"/>
          </a:xfrm>
          <a:prstGeom prst="rect">
            <a:avLst/>
          </a:prstGeom>
          <a:solidFill>
            <a:srgbClr val="81A1C8">
              <a:alpha val="46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altLang="nl-NL" sz="4000" dirty="0">
                <a:solidFill>
                  <a:srgbClr val="00447A"/>
                </a:solidFill>
                <a:latin typeface="+mj-lt"/>
              </a:rPr>
              <a:t>Informatieavond</a:t>
            </a:r>
          </a:p>
          <a:p>
            <a:pPr algn="ctr">
              <a:spcBef>
                <a:spcPct val="50000"/>
              </a:spcBef>
            </a:pPr>
            <a:r>
              <a:rPr lang="nl-NL" altLang="nl-NL" sz="4000" dirty="0">
                <a:solidFill>
                  <a:srgbClr val="00447A"/>
                </a:solidFill>
                <a:latin typeface="+mj-lt"/>
              </a:rPr>
              <a:t>20 Maart 2024 </a:t>
            </a:r>
            <a:endParaRPr lang="nl-NL" altLang="nl-NL" sz="1600" dirty="0">
              <a:solidFill>
                <a:srgbClr val="00447A"/>
              </a:solidFill>
              <a:latin typeface="+mj-lt"/>
            </a:endParaRPr>
          </a:p>
        </p:txBody>
      </p:sp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678"/>
            <a:ext cx="3005668" cy="6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60" y="6055881"/>
            <a:ext cx="3515840" cy="76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B779104-2176-DB20-9F86-A83351B6A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5" y="5517232"/>
            <a:ext cx="1299900" cy="130406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184D84B-0B9E-D60D-5D79-EAFD31440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053" y="6400291"/>
            <a:ext cx="1081039" cy="368649"/>
          </a:xfrm>
          <a:prstGeom prst="rect">
            <a:avLst/>
          </a:prstGeom>
        </p:spPr>
      </p:pic>
      <p:pic>
        <p:nvPicPr>
          <p:cNvPr id="5" name="Afbeelding 4" descr="Afbeelding met tekst, Lettertype, Graphics, typografie&#10;&#10;Automatisch gegenereerde beschrijving">
            <a:extLst>
              <a:ext uri="{FF2B5EF4-FFF2-40B4-BE49-F238E27FC236}">
                <a16:creationId xmlns:a16="http://schemas.microsoft.com/office/drawing/2014/main" id="{87F91D27-14C3-25FD-8047-1A3A3ABF98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85" y="6351432"/>
            <a:ext cx="1703111" cy="4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5979F-64C1-B5D1-F9E4-3A8D4810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FCB06-BFE5-7C3B-263C-8CF658FC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Gemeentelijke structuurvisie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BC3191-E51E-E045-32DF-662841F7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8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42AB2B1-8899-49BD-9307-D765ED7A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02C25849-C54B-ADF1-6A87-D9854D71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5E22EC1-AD64-207C-A686-02FD23F1B969}"/>
              </a:ext>
            </a:extLst>
          </p:cNvPr>
          <p:cNvSpPr txBox="1"/>
          <p:nvPr/>
        </p:nvSpPr>
        <p:spPr>
          <a:xfrm>
            <a:off x="323528" y="1261116"/>
            <a:ext cx="8790148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i="1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Waar hebben we mee te maken?</a:t>
            </a:r>
          </a:p>
          <a:p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i="1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Knelpunten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● Het gebouw van de basisschool is aan vervanging toe.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i="1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i="1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Kansen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● Met de ontwikkeling van nieuwe woningbouwlocaties kan worden voorzien in de behoefte aan woningen in de kern voor verschillende doelgroepen.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● De vervangingsopgave van de basisschool biedt mogelijkheden voor een integrale aanpak in combinatie met de nieuwbouwopgave voor woningen.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i="1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b="1" i="1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Wat willen we bereiken?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dirty="0">
                <a:solidFill>
                  <a:srgbClr val="44546A"/>
                </a:solidFill>
                <a:ea typeface="Aptos" panose="020B0004020202020204" pitchFamily="34" charset="0"/>
                <a:cs typeface="Aptos" panose="020B0004020202020204" pitchFamily="34" charset="0"/>
              </a:rPr>
              <a:t>Voor Waarde is het van belang dat de kernkwaliteit van Waarde: ‘goed wonen in rust en ruimte’ optimaal wordt gewaarborgd.</a:t>
            </a:r>
            <a:endParaRPr lang="nl-NL" sz="140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b="1" i="1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Hoe pakken we het aan: strategie/projecten?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● De woonbuurt Dorpszicht wordt afgerond en nieuwe mogelijkheden voor woningbouw op de locatie </a:t>
            </a:r>
            <a:r>
              <a:rPr lang="nl-NL" sz="1400" dirty="0" err="1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Weelweg</a:t>
            </a:r>
            <a:r>
              <a:rPr lang="nl-NL" sz="1400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worden onderzocht.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● Woningbouwontwikkelingen worden in combinatie met de vervangingsopgave van de basisschool ter hand genomen.</a:t>
            </a:r>
            <a:endParaRPr lang="nl-NL" sz="1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400" dirty="0">
                <a:solidFill>
                  <a:srgbClr val="44546A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● Indien verplaatsing van de basisschool kan worden gerealiseerd, kan de vrijkomende locatie een nieuwe invulling krijgen met woningen</a:t>
            </a:r>
            <a:r>
              <a:rPr lang="nl-NL" sz="18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3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B0582-4014-5E83-967A-389CBE42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B64A5-CDFA-5A27-FC7B-ABE3B639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Behoefte Waarde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E88CB-99D2-7795-F896-DE797CAE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00447A"/>
                </a:solidFill>
              </a:rPr>
              <a:t>Waarde vergrijst relatief snel. Dit vraagt om geschikte bestaande en nieuwe woningen voor ouderen. </a:t>
            </a:r>
          </a:p>
          <a:p>
            <a:r>
              <a:rPr lang="nl-NL" sz="2800" dirty="0">
                <a:solidFill>
                  <a:srgbClr val="00447A"/>
                </a:solidFill>
              </a:rPr>
              <a:t>Gezinnen vormen de grootste groep huishoudens en dit blijft de komende jaren zo. Dit vraagt om (ruime) eengezinswoningen.</a:t>
            </a:r>
          </a:p>
          <a:p>
            <a:r>
              <a:rPr lang="nl-NL" sz="2800" dirty="0">
                <a:solidFill>
                  <a:srgbClr val="00447A"/>
                </a:solidFill>
              </a:rPr>
              <a:t>Om jongeren (stellen) perspectief te bieden proberen we kleinschalige projecten voor starters te realiseren.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EB8C834-882F-D6F3-626D-4A36DB24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24B13E12-501F-FAD1-CB5D-7D241E98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51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D7C92-418E-52D6-D28C-9113787BC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E00C9-E1DB-3B61-3425-01B96A0B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Fasering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B98AA-C10B-3734-75A4-7C4D42906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7620"/>
            <a:ext cx="4145633" cy="468052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447A"/>
                </a:solidFill>
              </a:rPr>
              <a:t>1a. Nieuwbouw </a:t>
            </a:r>
            <a:r>
              <a:rPr lang="nl-NL" sz="2400" dirty="0" err="1">
                <a:solidFill>
                  <a:srgbClr val="00447A"/>
                </a:solidFill>
              </a:rPr>
              <a:t>D’n</a:t>
            </a:r>
            <a:r>
              <a:rPr lang="nl-NL" sz="2400" dirty="0">
                <a:solidFill>
                  <a:srgbClr val="00447A"/>
                </a:solidFill>
              </a:rPr>
              <a:t> Akker, 1</a:t>
            </a:r>
            <a:r>
              <a:rPr lang="nl-NL" sz="2400" baseline="30000" dirty="0">
                <a:solidFill>
                  <a:srgbClr val="00447A"/>
                </a:solidFill>
              </a:rPr>
              <a:t>e</a:t>
            </a:r>
            <a:r>
              <a:rPr lang="nl-NL" sz="2400" dirty="0">
                <a:solidFill>
                  <a:srgbClr val="00447A"/>
                </a:solidFill>
              </a:rPr>
              <a:t> fase Weelweg.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447A"/>
                </a:solidFill>
              </a:rPr>
              <a:t>1b. Locatie School.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447A"/>
                </a:solidFill>
              </a:rPr>
              <a:t>2. Dorpszicht.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447A"/>
                </a:solidFill>
              </a:rPr>
              <a:t>3. Woningbouw Weelweg, 2</a:t>
            </a:r>
            <a:r>
              <a:rPr lang="nl-NL" sz="2400" baseline="30000" dirty="0">
                <a:solidFill>
                  <a:srgbClr val="00447A"/>
                </a:solidFill>
              </a:rPr>
              <a:t>e</a:t>
            </a:r>
            <a:r>
              <a:rPr lang="nl-NL" sz="2400" dirty="0">
                <a:solidFill>
                  <a:srgbClr val="00447A"/>
                </a:solidFill>
              </a:rPr>
              <a:t> fase Weelweg.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15701941-0A87-B540-AABE-16889CFCF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B37DC1D7-B678-FA43-C37F-0D64B80D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834416"/>
            <a:ext cx="4464496" cy="41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9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E7324-88ED-03EC-728C-06189F41F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A6DA8-91F1-1A85-5F38-29DC5BAE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Studie </a:t>
            </a:r>
            <a:r>
              <a:rPr lang="nl-NL" dirty="0" err="1">
                <a:solidFill>
                  <a:srgbClr val="00447A"/>
                </a:solidFill>
              </a:rPr>
              <a:t>Weelweg</a:t>
            </a:r>
            <a:endParaRPr lang="nl-NL" dirty="0">
              <a:solidFill>
                <a:srgbClr val="192228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8873EB07-3C9C-A927-8A17-E0345AF3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93373326-E61A-7776-7DEF-C201F1FF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0022586-2A68-007B-DC47-3E04BEB864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1599" y="1628775"/>
            <a:ext cx="7632849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dirty="0"/>
              <a:t>Studie naar indicatieve invulling</a:t>
            </a:r>
          </a:p>
          <a:p>
            <a:pPr marL="514350" indent="-514350" algn="ctr">
              <a:buAutoNum type="arabicPeriod"/>
            </a:pPr>
            <a:endParaRPr lang="nl-NL" dirty="0"/>
          </a:p>
          <a:p>
            <a:pPr marL="514350" indent="-514350" algn="ctr">
              <a:buAutoNum type="arabicPeriod"/>
            </a:pPr>
            <a:endParaRPr lang="nl-NL" dirty="0"/>
          </a:p>
          <a:p>
            <a:pPr marL="514350" indent="-514350" algn="ctr">
              <a:buAutoNum type="arabicPeriod"/>
            </a:pPr>
            <a:endParaRPr lang="nl-NL" dirty="0"/>
          </a:p>
        </p:txBody>
      </p:sp>
      <p:pic>
        <p:nvPicPr>
          <p:cNvPr id="3" name="Afbeelding 2" descr="Afbeelding met tekst, schermopname, Grafische software, ontwerp&#10;&#10;Automatisch gegenereerde beschrijving">
            <a:extLst>
              <a:ext uri="{FF2B5EF4-FFF2-40B4-BE49-F238E27FC236}">
                <a16:creationId xmlns:a16="http://schemas.microsoft.com/office/drawing/2014/main" id="{0FE5F11D-69EB-1E9E-1BF3-0968BFABC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1" t="16484" r="34876" b="5808"/>
          <a:stretch/>
        </p:blipFill>
        <p:spPr bwMode="auto">
          <a:xfrm>
            <a:off x="2627784" y="2204864"/>
            <a:ext cx="3580034" cy="3952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961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E1CB4-7DC3-31B4-6E51-4D05E3C69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D8C95-44BE-6946-9440-5CBDFB20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Studie Locatie huidige basisschool</a:t>
            </a:r>
            <a:endParaRPr lang="nl-NL" dirty="0">
              <a:solidFill>
                <a:srgbClr val="192228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46AF9AE-6D30-B1FF-A4CD-03F7F064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03D42884-B548-7C20-3E9B-13567A531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D6A4927-2B4B-91F3-FD76-A3F74D260882}"/>
              </a:ext>
            </a:extLst>
          </p:cNvPr>
          <p:cNvSpPr/>
          <p:nvPr/>
        </p:nvSpPr>
        <p:spPr>
          <a:xfrm rot="820504">
            <a:off x="3426094" y="3480527"/>
            <a:ext cx="863093" cy="902677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6812E5-A9F7-1B72-CEA5-8742DC074C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1599" y="1628775"/>
            <a:ext cx="76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dirty="0"/>
              <a:t>Studie naar indicatieve invulling:</a:t>
            </a:r>
          </a:p>
        </p:txBody>
      </p:sp>
      <p:pic>
        <p:nvPicPr>
          <p:cNvPr id="4" name="Afbeelding 3" descr="Afbeelding met tekst, kaart, schermopname, Grafische software&#10;&#10;Automatisch gegenereerde beschrijving">
            <a:extLst>
              <a:ext uri="{FF2B5EF4-FFF2-40B4-BE49-F238E27FC236}">
                <a16:creationId xmlns:a16="http://schemas.microsoft.com/office/drawing/2014/main" id="{126CAA7C-71C9-74E7-8A37-8610EDA1E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5" t="19901" r="29199" b="8686"/>
          <a:stretch/>
        </p:blipFill>
        <p:spPr bwMode="auto">
          <a:xfrm>
            <a:off x="2519281" y="2286240"/>
            <a:ext cx="4537483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61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AF6CF-8025-85F7-078B-596BFE353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E7E3E-CECA-FE4D-7B7C-729ABDE1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Studie Dorpszicht</a:t>
            </a:r>
            <a:endParaRPr lang="nl-NL" dirty="0">
              <a:solidFill>
                <a:srgbClr val="192228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C754FC7E-4126-8CC3-EB6F-874C01A2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54C2AAE-EEC5-956A-3493-FA1D689E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82EDC1E-3E10-8942-6A5C-58596120AC41}"/>
              </a:ext>
            </a:extLst>
          </p:cNvPr>
          <p:cNvSpPr/>
          <p:nvPr/>
        </p:nvSpPr>
        <p:spPr>
          <a:xfrm rot="820504">
            <a:off x="3426094" y="3480527"/>
            <a:ext cx="863093" cy="902677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353919E-CC50-5487-9311-42B55C5D24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1599" y="1628775"/>
            <a:ext cx="7632849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nl-NL" dirty="0"/>
              <a:t>Studie naar indicatieve invulling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 descr="Afbeelding met tekst, schermopname, kaart&#10;&#10;Automatisch gegenereerde beschrijving">
            <a:extLst>
              <a:ext uri="{FF2B5EF4-FFF2-40B4-BE49-F238E27FC236}">
                <a16:creationId xmlns:a16="http://schemas.microsoft.com/office/drawing/2014/main" id="{BB457018-90A1-E59A-4DEB-8F2FB30FB1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4" t="18576" r="35732" b="1884"/>
          <a:stretch/>
        </p:blipFill>
        <p:spPr bwMode="auto">
          <a:xfrm>
            <a:off x="3131840" y="2158471"/>
            <a:ext cx="3495068" cy="4166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24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34014-14AA-7275-670D-100E4FEEE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1EB39-1B81-0969-8DD1-0425E567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Vervolg</a:t>
            </a:r>
            <a:endParaRPr lang="nl-NL" dirty="0">
              <a:solidFill>
                <a:srgbClr val="192228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57AA1A56-F675-F4EA-0585-913E83F17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0530C2F4-E186-8082-BAF6-00D1D2F1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F6F10A97-60FB-CE17-9836-88E3542EA7E9}"/>
              </a:ext>
            </a:extLst>
          </p:cNvPr>
          <p:cNvSpPr/>
          <p:nvPr/>
        </p:nvSpPr>
        <p:spPr>
          <a:xfrm rot="820504">
            <a:off x="3426094" y="3480527"/>
            <a:ext cx="863093" cy="902677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3E7EE8-697D-F1FC-6EC0-277306D10C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536" y="1678830"/>
            <a:ext cx="7632849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447A"/>
                </a:solidFill>
              </a:rPr>
              <a:t>Input van de avond wordt betrokken bij de verdere planvorming van de verschillende ontwikkelingen.</a:t>
            </a:r>
          </a:p>
          <a:p>
            <a:r>
              <a:rPr lang="nl-NL" sz="2800" dirty="0">
                <a:solidFill>
                  <a:srgbClr val="00447A"/>
                </a:solidFill>
              </a:rPr>
              <a:t>Ontwikkelingen zullen gefaseerd worden uitgewerkt via een afwijking van het bestemmingsplan</a:t>
            </a:r>
          </a:p>
          <a:p>
            <a:r>
              <a:rPr lang="nl-NL" sz="2800" dirty="0">
                <a:solidFill>
                  <a:srgbClr val="00447A"/>
                </a:solidFill>
              </a:rPr>
              <a:t>Voor elke ontwikkeling zal participatie plaats vinden.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085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C593C-D38B-689D-906A-D1044E3D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9D711-9A4A-080F-E153-D0409D59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2AC45F-6E65-1DAC-420B-079760B8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/>
          </a:bodyPr>
          <a:lstStyle/>
          <a:p>
            <a:endParaRPr lang="nl-NL" sz="2800" dirty="0">
              <a:solidFill>
                <a:srgbClr val="00447A"/>
              </a:solidFill>
            </a:endParaRPr>
          </a:p>
          <a:p>
            <a:endParaRPr lang="nl-NL" sz="2800" dirty="0">
              <a:solidFill>
                <a:srgbClr val="00447A"/>
              </a:solidFill>
            </a:endParaRPr>
          </a:p>
          <a:p>
            <a:endParaRPr lang="nl-NL" sz="2800" dirty="0">
              <a:solidFill>
                <a:srgbClr val="00447A"/>
              </a:solidFill>
            </a:endParaRPr>
          </a:p>
          <a:p>
            <a:endParaRPr lang="nl-NL" sz="2800" dirty="0">
              <a:solidFill>
                <a:srgbClr val="00447A"/>
              </a:solidFill>
            </a:endParaRPr>
          </a:p>
          <a:p>
            <a:endParaRPr lang="nl-NL" sz="2800" dirty="0">
              <a:solidFill>
                <a:srgbClr val="00447A"/>
              </a:solidFill>
            </a:endParaRPr>
          </a:p>
          <a:p>
            <a:r>
              <a:rPr lang="nl-NL" sz="2800" dirty="0">
                <a:solidFill>
                  <a:srgbClr val="00447A"/>
                </a:solidFill>
              </a:rPr>
              <a:t>Stel uw vragen of geef uw suggesties en aandachtspunten per mail aan ons door. Op </a:t>
            </a:r>
            <a:r>
              <a:rPr lang="nl-NL" sz="2800" dirty="0">
                <a:solidFill>
                  <a:srgbClr val="00447A"/>
                </a:solidFill>
                <a:hlinkClick r:id="rId2"/>
              </a:rPr>
              <a:t>m.kap@reimerswaal.nl</a:t>
            </a:r>
            <a:r>
              <a:rPr lang="nl-NL" sz="2800" dirty="0">
                <a:solidFill>
                  <a:srgbClr val="00447A"/>
                </a:solidFill>
              </a:rPr>
              <a:t> o.v.v. Ruimtelijke ontwikkelingen Waarde</a:t>
            </a:r>
          </a:p>
          <a:p>
            <a:endParaRPr lang="nl-NL" sz="2800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DA76C6C1-D72C-F792-247C-ED43FCF2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3C88850A-5C28-DB4A-3BD7-08371CA7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762B18C-AF39-247E-89A2-2BBB4A636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474243"/>
            <a:ext cx="4620707" cy="2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/>
          <a:lstStyle/>
          <a:p>
            <a:r>
              <a:rPr lang="nl-NL" dirty="0">
                <a:solidFill>
                  <a:srgbClr val="00447A"/>
                </a:solidFill>
              </a:rPr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6535" y="1628800"/>
            <a:ext cx="5050904" cy="4485592"/>
          </a:xfrm>
          <a:noFill/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47A"/>
                </a:solidFill>
              </a:rPr>
              <a:t>Even voorstellen</a:t>
            </a:r>
          </a:p>
          <a:p>
            <a:r>
              <a:rPr lang="nl-NL" sz="2400" dirty="0" smtClean="0">
                <a:solidFill>
                  <a:srgbClr val="00447A"/>
                </a:solidFill>
              </a:rPr>
              <a:t>Doel </a:t>
            </a:r>
            <a:r>
              <a:rPr lang="nl-NL" sz="2400" dirty="0">
                <a:solidFill>
                  <a:srgbClr val="00447A"/>
                </a:solidFill>
              </a:rPr>
              <a:t>van de avond</a:t>
            </a:r>
          </a:p>
          <a:p>
            <a:r>
              <a:rPr lang="nl-NL" sz="2400" dirty="0" smtClean="0">
                <a:solidFill>
                  <a:srgbClr val="00447A"/>
                </a:solidFill>
              </a:rPr>
              <a:t>Beleid</a:t>
            </a:r>
            <a:endParaRPr lang="nl-NL" sz="2400" dirty="0">
              <a:solidFill>
                <a:srgbClr val="00447A"/>
              </a:solidFill>
            </a:endParaRPr>
          </a:p>
          <a:p>
            <a:r>
              <a:rPr lang="nl-NL" sz="2400" dirty="0">
                <a:solidFill>
                  <a:srgbClr val="00447A"/>
                </a:solidFill>
              </a:rPr>
              <a:t>Ruimtelijke ontwikkelingen in Waarde</a:t>
            </a:r>
          </a:p>
          <a:p>
            <a:r>
              <a:rPr lang="nl-NL" sz="2400" dirty="0">
                <a:solidFill>
                  <a:srgbClr val="00447A"/>
                </a:solidFill>
              </a:rPr>
              <a:t>Vervolg</a:t>
            </a:r>
          </a:p>
          <a:p>
            <a:r>
              <a:rPr lang="nl-NL" sz="2400" dirty="0">
                <a:solidFill>
                  <a:srgbClr val="00447A"/>
                </a:solidFill>
              </a:rPr>
              <a:t>Vragen</a:t>
            </a: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6F36CA1E-70C0-EB9F-34CB-14AF1C925078}"/>
              </a:ext>
            </a:extLst>
          </p:cNvPr>
          <p:cNvSpPr/>
          <p:nvPr/>
        </p:nvSpPr>
        <p:spPr>
          <a:xfrm rot="1132550">
            <a:off x="6371518" y="3240978"/>
            <a:ext cx="650384" cy="477289"/>
          </a:xfrm>
          <a:prstGeom prst="roundRect">
            <a:avLst/>
          </a:prstGeom>
          <a:solidFill>
            <a:schemeClr val="lt1">
              <a:alpha val="99000"/>
            </a:schemeClr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kaart, schermopname, software&#10;&#10;Automatisch gegenereerde beschrijving">
            <a:extLst>
              <a:ext uri="{FF2B5EF4-FFF2-40B4-BE49-F238E27FC236}">
                <a16:creationId xmlns:a16="http://schemas.microsoft.com/office/drawing/2014/main" id="{9FFA8576-AD3C-AFBF-8604-F45E964D3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9" t="8545" r="65278" b="10065"/>
          <a:stretch/>
        </p:blipFill>
        <p:spPr bwMode="auto">
          <a:xfrm>
            <a:off x="4644008" y="1627389"/>
            <a:ext cx="3553460" cy="3571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950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Even voorstellen 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269" y="1628800"/>
            <a:ext cx="8229600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447A"/>
                </a:solidFill>
              </a:rPr>
              <a:t>Namens de Gemeente:</a:t>
            </a:r>
          </a:p>
          <a:p>
            <a:r>
              <a:rPr lang="nl-NL" sz="2400" dirty="0">
                <a:solidFill>
                  <a:srgbClr val="00447A"/>
                </a:solidFill>
              </a:rPr>
              <a:t>Maarten Both – wethouder ruimtelijke ordening en wonen</a:t>
            </a:r>
          </a:p>
          <a:p>
            <a:r>
              <a:rPr lang="nl-NL" sz="2400" dirty="0">
                <a:solidFill>
                  <a:srgbClr val="00447A"/>
                </a:solidFill>
              </a:rPr>
              <a:t>Martijn Kap – projectleider woningbouw</a:t>
            </a:r>
          </a:p>
          <a:p>
            <a:endParaRPr lang="nl-NL" sz="1800" dirty="0">
              <a:solidFill>
                <a:srgbClr val="00447A"/>
              </a:solidFill>
            </a:endParaRPr>
          </a:p>
          <a:p>
            <a:endParaRPr lang="nl-NL" sz="24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endParaRPr lang="nl-NL" dirty="0">
              <a:solidFill>
                <a:srgbClr val="00447A"/>
              </a:solidFill>
            </a:endParaRPr>
          </a:p>
          <a:p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7F15650-4992-30F2-C955-898BB75F5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018" y="1628800"/>
            <a:ext cx="5413717" cy="4694327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2105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452F-D220-CECD-3937-F3892914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1899A-7EC5-BC28-BD25-DEDB2B60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/>
          <a:lstStyle/>
          <a:p>
            <a:r>
              <a:rPr lang="nl-NL" dirty="0">
                <a:solidFill>
                  <a:srgbClr val="00447A"/>
                </a:solidFill>
              </a:rPr>
              <a:t>Doel van de avond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AC688-FD99-E200-BB67-83D28B20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656477" cy="468610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447A"/>
                </a:solidFill>
              </a:rPr>
              <a:t>Ruimtelijke ontwikkelingen Waarde</a:t>
            </a:r>
          </a:p>
          <a:p>
            <a:r>
              <a:rPr lang="nl-NL" sz="2800" dirty="0">
                <a:solidFill>
                  <a:srgbClr val="00447A"/>
                </a:solidFill>
              </a:rPr>
              <a:t>Informatie delen over de ruimtelijke ontwikkelingen in Waarde.</a:t>
            </a:r>
          </a:p>
          <a:p>
            <a:r>
              <a:rPr lang="nl-NL" sz="2800" dirty="0">
                <a:solidFill>
                  <a:srgbClr val="00447A"/>
                </a:solidFill>
              </a:rPr>
              <a:t>Luisteren naar de aanwezigen.</a:t>
            </a:r>
          </a:p>
          <a:p>
            <a:pPr marL="0" indent="0">
              <a:buNone/>
            </a:pPr>
            <a:endParaRPr lang="nl-NL" sz="11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  <a:p>
            <a:endParaRPr lang="nl-NL" dirty="0">
              <a:solidFill>
                <a:srgbClr val="00447A"/>
              </a:solidFill>
            </a:endParaRPr>
          </a:p>
          <a:p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DD6BC678-8CC0-B927-55B0-4BB990FF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100439C8-6E89-9F2A-CE3E-29956E97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79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371AE-019E-B780-7CC2-3270D4B17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FBABD-C60E-DF70-BA8F-88D7F7A0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Rijksbeleid Wonen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4F8B2A-6E34-6625-81A1-2DEBE2B83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6300" dirty="0">
                <a:solidFill>
                  <a:srgbClr val="00447A"/>
                </a:solidFill>
              </a:rPr>
              <a:t>Het Rijk sluit woondeals met de provincies</a:t>
            </a:r>
          </a:p>
          <a:p>
            <a:pPr marL="0" indent="0">
              <a:buNone/>
            </a:pPr>
            <a:endParaRPr lang="nl-NL" sz="3100" dirty="0">
              <a:solidFill>
                <a:srgbClr val="00447A"/>
              </a:solidFill>
            </a:endParaRPr>
          </a:p>
          <a:p>
            <a:r>
              <a:rPr lang="nl-NL" sz="6000" dirty="0">
                <a:solidFill>
                  <a:srgbClr val="00447A"/>
                </a:solidFill>
              </a:rPr>
              <a:t>Tot 2030 zijn er landelijk 900.000 woningen nodig.</a:t>
            </a:r>
          </a:p>
          <a:p>
            <a:r>
              <a:rPr lang="nl-NL" sz="6000" dirty="0">
                <a:solidFill>
                  <a:srgbClr val="00447A"/>
                </a:solidFill>
              </a:rPr>
              <a:t>Van deze 900.000 woningen moet </a:t>
            </a:r>
            <a:r>
              <a:rPr lang="nl-NL" sz="6000" dirty="0" err="1">
                <a:solidFill>
                  <a:srgbClr val="00447A"/>
                </a:solidFill>
              </a:rPr>
              <a:t>tweederde</a:t>
            </a:r>
            <a:r>
              <a:rPr lang="nl-NL" sz="6000" dirty="0">
                <a:solidFill>
                  <a:srgbClr val="00447A"/>
                </a:solidFill>
              </a:rPr>
              <a:t> in de categorie betaalbaar zijn.</a:t>
            </a:r>
          </a:p>
          <a:p>
            <a:r>
              <a:rPr lang="nl-NL" sz="6000" dirty="0">
                <a:solidFill>
                  <a:srgbClr val="00447A"/>
                </a:solidFill>
              </a:rPr>
              <a:t>Onder betaalbaar wordt verstaan sociale huur, </a:t>
            </a:r>
            <a:r>
              <a:rPr lang="nl-NL" sz="6000" dirty="0" err="1">
                <a:solidFill>
                  <a:srgbClr val="00447A"/>
                </a:solidFill>
              </a:rPr>
              <a:t>middenhuur</a:t>
            </a:r>
            <a:r>
              <a:rPr lang="nl-NL" sz="6000" dirty="0">
                <a:solidFill>
                  <a:srgbClr val="00447A"/>
                </a:solidFill>
              </a:rPr>
              <a:t> tot 1.000 euro en koop tot een bedrag van 390.000 euro.</a:t>
            </a:r>
          </a:p>
          <a:p>
            <a:r>
              <a:rPr lang="nl-NL" sz="6000" dirty="0">
                <a:solidFill>
                  <a:srgbClr val="00447A"/>
                </a:solidFill>
              </a:rPr>
              <a:t>Via regionale woondeals wordt inzichtelijk gemaakt waar de woningen komen.</a:t>
            </a:r>
          </a:p>
          <a:p>
            <a:pPr marL="0" indent="0">
              <a:buNone/>
            </a:pPr>
            <a:endParaRPr lang="nl-NL" sz="38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95C1502-48D6-40BE-7082-206EC168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DE24A7AF-84E7-348D-5D16-C78EF066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3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F67A-925D-2E48-34BB-7E4AE0A3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4ABF9-48C9-B09D-B7A8-B4FD0C02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Rijksbeleid Wonen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A92187-34DD-679A-4ED5-B4AF1656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8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0977EF2-11C1-FD96-9248-98AB54A6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57E9ABE6-AF05-B936-D573-24C0EBA1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 descr="Afbeelding met tekst, kaart, schermopname, software&#10;&#10;Automatisch gegenereerde beschrijving">
            <a:extLst>
              <a:ext uri="{FF2B5EF4-FFF2-40B4-BE49-F238E27FC236}">
                <a16:creationId xmlns:a16="http://schemas.microsoft.com/office/drawing/2014/main" id="{98F1278E-E772-D299-D2C1-31ACC7118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51" t="9492" r="41195" b="597"/>
          <a:stretch/>
        </p:blipFill>
        <p:spPr bwMode="auto">
          <a:xfrm>
            <a:off x="2339752" y="1129313"/>
            <a:ext cx="5040560" cy="5192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79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BB6A5-CFDF-E4E2-48E1-36B572553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2DF59-408A-1F40-FCA0-F4D36433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Regionale woon(zorg)visie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E7B1C2-16D5-400D-680A-C6C4B0E70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nl-NL" sz="2800" dirty="0">
                <a:solidFill>
                  <a:srgbClr val="00447A"/>
                </a:solidFill>
              </a:rPr>
              <a:t>Samenwerking met de andere </a:t>
            </a:r>
            <a:r>
              <a:rPr lang="nl-NL" sz="2800" dirty="0" err="1">
                <a:solidFill>
                  <a:srgbClr val="00447A"/>
                </a:solidFill>
              </a:rPr>
              <a:t>Bevelandse</a:t>
            </a:r>
            <a:r>
              <a:rPr lang="nl-NL" sz="2800" dirty="0">
                <a:solidFill>
                  <a:srgbClr val="00447A"/>
                </a:solidFill>
              </a:rPr>
              <a:t> gemeenten: Borsele, Goes, Kapelle en Noord-Beveland.</a:t>
            </a:r>
          </a:p>
          <a:p>
            <a:r>
              <a:rPr lang="nl-NL" sz="2800" dirty="0">
                <a:solidFill>
                  <a:srgbClr val="00447A"/>
                </a:solidFill>
              </a:rPr>
              <a:t>De gemeente Reimerswaal neemt op basis van de  Zeeuwse Woondeal 1.037 woningen voor zijn rekening</a:t>
            </a:r>
            <a:r>
              <a:rPr lang="nl-NL" sz="3200" dirty="0">
                <a:solidFill>
                  <a:srgbClr val="00447A"/>
                </a:solidFill>
              </a:rPr>
              <a:t>.</a:t>
            </a:r>
          </a:p>
          <a:p>
            <a:r>
              <a:rPr lang="nl-NL" sz="2800" dirty="0">
                <a:solidFill>
                  <a:srgbClr val="00447A"/>
                </a:solidFill>
              </a:rPr>
              <a:t>De eisen van betaalbaarheid zoals benoemd bij Rijksbeleid werken door.</a:t>
            </a:r>
          </a:p>
          <a:p>
            <a:r>
              <a:rPr lang="nl-NL" sz="2800" dirty="0">
                <a:solidFill>
                  <a:srgbClr val="00447A"/>
                </a:solidFill>
              </a:rPr>
              <a:t>De woonzorgvisie richt zich op de belangrijkste uitdagingen en ambities op het gebied van wonen.</a:t>
            </a:r>
          </a:p>
          <a:p>
            <a:r>
              <a:rPr lang="nl-NL" sz="2800" dirty="0">
                <a:solidFill>
                  <a:srgbClr val="00447A"/>
                </a:solidFill>
              </a:rPr>
              <a:t>Reimerswaal zet in op aandacht voor seniorenwoningen, ruime eengezinswoningen en kleinschalige projecten voor starters</a:t>
            </a:r>
            <a:endParaRPr lang="nl-NL" sz="74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sz="38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54B23B88-596A-D277-B783-662D3333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B4038CD4-79C5-BF68-038D-2EED9B17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5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D933-9C7F-C0CA-BC54-6322F36B9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ACEDE-71CD-143C-F057-56489C04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Gemeentelijke structuurvisie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ADD589-0D6B-D6CB-06E9-6F096B5E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7400" b="1" dirty="0">
                <a:solidFill>
                  <a:srgbClr val="00447A"/>
                </a:solidFill>
              </a:rPr>
              <a:t>Op 27 februari 2024 heeft de gemeenteraad de structuurvisie ‘Kernen en bedrijventerreinen’ vastgesteld</a:t>
            </a:r>
            <a:r>
              <a:rPr lang="nl-NL" sz="7400" dirty="0">
                <a:solidFill>
                  <a:srgbClr val="00447A"/>
                </a:solidFill>
              </a:rPr>
              <a:t>;</a:t>
            </a:r>
          </a:p>
          <a:p>
            <a:pPr marL="0" indent="0">
              <a:buNone/>
            </a:pPr>
            <a:endParaRPr lang="nl-NL" sz="7400" dirty="0">
              <a:solidFill>
                <a:srgbClr val="00447A"/>
              </a:solidFill>
            </a:endParaRPr>
          </a:p>
          <a:p>
            <a:r>
              <a:rPr lang="nl-NL" sz="7400" dirty="0">
                <a:solidFill>
                  <a:srgbClr val="00447A"/>
                </a:solidFill>
              </a:rPr>
              <a:t>De structuurvisie geeft richting aan het ruimtelijk beleid van de gemeente.</a:t>
            </a:r>
          </a:p>
          <a:p>
            <a:r>
              <a:rPr lang="nl-NL" sz="7400" dirty="0">
                <a:solidFill>
                  <a:srgbClr val="00447A"/>
                </a:solidFill>
              </a:rPr>
              <a:t>In de structuurvisie is de huidige locatie van de school opgenomen als een transformatielocatie.</a:t>
            </a:r>
          </a:p>
          <a:p>
            <a:r>
              <a:rPr lang="nl-NL" sz="7400" dirty="0">
                <a:solidFill>
                  <a:srgbClr val="00447A"/>
                </a:solidFill>
              </a:rPr>
              <a:t>In de structuurvisie is Dorpszicht opgenomen als een woningbouwontwikkeling voor de korte termijn.</a:t>
            </a:r>
          </a:p>
          <a:p>
            <a:r>
              <a:rPr lang="nl-NL" sz="7400" dirty="0">
                <a:solidFill>
                  <a:srgbClr val="00447A"/>
                </a:solidFill>
              </a:rPr>
              <a:t>In de structuurvisie is de Weelweg opgenomen als een woningbouwontwikkeling voor de langere termijn.</a:t>
            </a:r>
          </a:p>
          <a:p>
            <a:pPr marL="0" indent="0">
              <a:buNone/>
            </a:pPr>
            <a:endParaRPr lang="nl-NL" sz="38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2E9CA20B-0780-972A-F837-6954B2E9D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050EE5D7-5E97-9F9F-34DD-11197A26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93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923C3-89CF-F248-198B-27812108E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1DAA1-3AFC-627E-1BEF-4EF774BB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6950"/>
          </a:xfrm>
          <a:solidFill>
            <a:srgbClr val="81A1C8"/>
          </a:solidFill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47A"/>
                </a:solidFill>
              </a:rPr>
              <a:t>Gemeentelijke structuurvisie</a:t>
            </a:r>
            <a:endParaRPr lang="nl-NL" dirty="0">
              <a:solidFill>
                <a:srgbClr val="192228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4CB457-A3D2-CEE0-E3FD-14F4CEF8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28800"/>
            <a:ext cx="8291265" cy="452596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800" dirty="0">
              <a:solidFill>
                <a:srgbClr val="00447A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447A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D3FBD9F-A66B-EBDF-A402-35630048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6309320"/>
            <a:ext cx="8873871" cy="43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2D2D441-4062-83DB-4700-D872559B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17334"/>
            <a:ext cx="2144001" cy="42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 descr="Afbeelding met tekst, kaart, schermopname, software&#10;&#10;Automatisch gegenereerde beschrijving">
            <a:extLst>
              <a:ext uri="{FF2B5EF4-FFF2-40B4-BE49-F238E27FC236}">
                <a16:creationId xmlns:a16="http://schemas.microsoft.com/office/drawing/2014/main" id="{4A0C0628-22F1-851D-CA0B-948E7C9824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07" t="15820" r="27700" b="5870"/>
          <a:stretch/>
        </p:blipFill>
        <p:spPr bwMode="auto">
          <a:xfrm>
            <a:off x="1619673" y="1346241"/>
            <a:ext cx="6626918" cy="4675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3494074"/>
      </p:ext>
    </p:extLst>
  </p:cSld>
  <p:clrMapOvr>
    <a:masterClrMapping/>
  </p:clrMapOvr>
</p:sld>
</file>

<file path=ppt/theme/theme1.xml><?xml version="1.0" encoding="utf-8"?>
<a:theme xmlns:a="http://schemas.openxmlformats.org/drawingml/2006/main" name="2017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Sjabloon</Template>
  <TotalTime>1883</TotalTime>
  <Words>599</Words>
  <Application>Microsoft Office PowerPoint</Application>
  <PresentationFormat>Diavoorstelling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Aptos</vt:lpstr>
      <vt:lpstr>Arial</vt:lpstr>
      <vt:lpstr>Calibri</vt:lpstr>
      <vt:lpstr>2017 Sjabloon</vt:lpstr>
      <vt:lpstr>PowerPoint-presentatie</vt:lpstr>
      <vt:lpstr>Programma</vt:lpstr>
      <vt:lpstr>Even voorstellen </vt:lpstr>
      <vt:lpstr>Doel van de avond</vt:lpstr>
      <vt:lpstr>Rijksbeleid Wonen</vt:lpstr>
      <vt:lpstr>Rijksbeleid Wonen</vt:lpstr>
      <vt:lpstr>Regionale woon(zorg)visie</vt:lpstr>
      <vt:lpstr>Gemeentelijke structuurvisie</vt:lpstr>
      <vt:lpstr>Gemeentelijke structuurvisie</vt:lpstr>
      <vt:lpstr>Gemeentelijke structuurvisie</vt:lpstr>
      <vt:lpstr>Behoefte Waarde</vt:lpstr>
      <vt:lpstr>Fasering</vt:lpstr>
      <vt:lpstr>Studie Weelweg</vt:lpstr>
      <vt:lpstr>Studie Locatie huidige basisschool</vt:lpstr>
      <vt:lpstr>Studie Dorpszicht</vt:lpstr>
      <vt:lpstr>Vervolg</vt:lpstr>
      <vt:lpstr>Vragen</vt:lpstr>
    </vt:vector>
  </TitlesOfParts>
  <Company>GR de Bevelanden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Naomi de Smit</dc:creator>
  <cp:lastModifiedBy>Martijn Kap</cp:lastModifiedBy>
  <cp:revision>91</cp:revision>
  <cp:lastPrinted>2024-03-20T11:53:47Z</cp:lastPrinted>
  <dcterms:created xsi:type="dcterms:W3CDTF">2023-10-18T08:02:53Z</dcterms:created>
  <dcterms:modified xsi:type="dcterms:W3CDTF">2024-03-21T12:14:29Z</dcterms:modified>
</cp:coreProperties>
</file>